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2" r:id="rId2"/>
    <p:sldId id="257" r:id="rId3"/>
    <p:sldId id="299" r:id="rId4"/>
    <p:sldId id="300" r:id="rId5"/>
    <p:sldId id="259" r:id="rId6"/>
    <p:sldId id="289" r:id="rId7"/>
    <p:sldId id="296" r:id="rId8"/>
    <p:sldId id="297" r:id="rId9"/>
    <p:sldId id="262" r:id="rId10"/>
    <p:sldId id="290" r:id="rId11"/>
    <p:sldId id="298" r:id="rId12"/>
    <p:sldId id="26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C6"/>
    <a:srgbClr val="FF0000"/>
    <a:srgbClr val="20709C"/>
    <a:srgbClr val="33CCFF"/>
    <a:srgbClr val="CC9900"/>
    <a:srgbClr val="4C4676"/>
    <a:srgbClr val="298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AF21E-AA1D-4678-9985-583FF147C867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E13EF-56DF-477F-9799-2CC6E8A63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83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07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40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7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64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4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93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55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444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55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8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14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2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4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3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8512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2274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79425" y="2266122"/>
            <a:ext cx="1829038" cy="1828676"/>
          </a:xfrm>
          <a:custGeom>
            <a:avLst/>
            <a:gdLst>
              <a:gd name="connsiteX0" fmla="*/ 1080000 w 2160000"/>
              <a:gd name="connsiteY0" fmla="*/ 0 h 2159572"/>
              <a:gd name="connsiteX1" fmla="*/ 2160000 w 2160000"/>
              <a:gd name="connsiteY1" fmla="*/ 1079786 h 2159572"/>
              <a:gd name="connsiteX2" fmla="*/ 1080000 w 2160000"/>
              <a:gd name="connsiteY2" fmla="*/ 2159572 h 2159572"/>
              <a:gd name="connsiteX3" fmla="*/ 0 w 2160000"/>
              <a:gd name="connsiteY3" fmla="*/ 1079786 h 2159572"/>
              <a:gd name="connsiteX4" fmla="*/ 1080000 w 2160000"/>
              <a:gd name="connsiteY4" fmla="*/ 0 h 2159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59572">
                <a:moveTo>
                  <a:pt x="1080000" y="0"/>
                </a:moveTo>
                <a:cubicBezTo>
                  <a:pt x="1676468" y="0"/>
                  <a:pt x="2160000" y="483437"/>
                  <a:pt x="2160000" y="1079786"/>
                </a:cubicBezTo>
                <a:cubicBezTo>
                  <a:pt x="2160000" y="1676135"/>
                  <a:pt x="1676468" y="2159572"/>
                  <a:pt x="1080000" y="2159572"/>
                </a:cubicBezTo>
                <a:cubicBezTo>
                  <a:pt x="483532" y="2159572"/>
                  <a:pt x="0" y="1676135"/>
                  <a:pt x="0" y="1079786"/>
                </a:cubicBezTo>
                <a:cubicBezTo>
                  <a:pt x="0" y="483437"/>
                  <a:pt x="483532" y="0"/>
                  <a:pt x="10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293017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30786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16855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67864" y="2427901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9131445" y="1787635"/>
            <a:ext cx="1767538" cy="1768040"/>
          </a:xfrm>
          <a:custGeom>
            <a:avLst/>
            <a:gdLst>
              <a:gd name="connsiteX0" fmla="*/ 883769 w 1767538"/>
              <a:gd name="connsiteY0" fmla="*/ 0 h 1768040"/>
              <a:gd name="connsiteX1" fmla="*/ 1767538 w 1767538"/>
              <a:gd name="connsiteY1" fmla="*/ 884020 h 1768040"/>
              <a:gd name="connsiteX2" fmla="*/ 883769 w 1767538"/>
              <a:gd name="connsiteY2" fmla="*/ 1768040 h 1768040"/>
              <a:gd name="connsiteX3" fmla="*/ 0 w 1767538"/>
              <a:gd name="connsiteY3" fmla="*/ 884020 h 17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38" h="1768040">
                <a:moveTo>
                  <a:pt x="883769" y="0"/>
                </a:moveTo>
                <a:lnTo>
                  <a:pt x="1767538" y="884020"/>
                </a:lnTo>
                <a:lnTo>
                  <a:pt x="883769" y="1768040"/>
                </a:lnTo>
                <a:lnTo>
                  <a:pt x="0" y="8840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9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38226" y="1866901"/>
            <a:ext cx="3143250" cy="3946525"/>
          </a:xfrm>
          <a:custGeom>
            <a:avLst/>
            <a:gdLst>
              <a:gd name="connsiteX0" fmla="*/ 0 w 3143250"/>
              <a:gd name="connsiteY0" fmla="*/ 0 h 3946525"/>
              <a:gd name="connsiteX1" fmla="*/ 3143250 w 3143250"/>
              <a:gd name="connsiteY1" fmla="*/ 0 h 3946525"/>
              <a:gd name="connsiteX2" fmla="*/ 3143250 w 3143250"/>
              <a:gd name="connsiteY2" fmla="*/ 3946525 h 3946525"/>
              <a:gd name="connsiteX3" fmla="*/ 0 w 3143250"/>
              <a:gd name="connsiteY3" fmla="*/ 3946525 h 394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3946525">
                <a:moveTo>
                  <a:pt x="0" y="0"/>
                </a:moveTo>
                <a:lnTo>
                  <a:pt x="3143250" y="0"/>
                </a:lnTo>
                <a:lnTo>
                  <a:pt x="3143250" y="3946525"/>
                </a:lnTo>
                <a:lnTo>
                  <a:pt x="0" y="3946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905625" y="1866901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905625" y="3903307"/>
            <a:ext cx="4248150" cy="1910119"/>
          </a:xfrm>
          <a:custGeom>
            <a:avLst/>
            <a:gdLst>
              <a:gd name="connsiteX0" fmla="*/ 0 w 4248150"/>
              <a:gd name="connsiteY0" fmla="*/ 0 h 1910119"/>
              <a:gd name="connsiteX1" fmla="*/ 4248150 w 4248150"/>
              <a:gd name="connsiteY1" fmla="*/ 0 h 1910119"/>
              <a:gd name="connsiteX2" fmla="*/ 4248150 w 4248150"/>
              <a:gd name="connsiteY2" fmla="*/ 1910119 h 1910119"/>
              <a:gd name="connsiteX3" fmla="*/ 0 w 4248150"/>
              <a:gd name="connsiteY3" fmla="*/ 1910119 h 19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8150" h="1910119">
                <a:moveTo>
                  <a:pt x="0" y="0"/>
                </a:moveTo>
                <a:lnTo>
                  <a:pt x="4248150" y="0"/>
                </a:lnTo>
                <a:lnTo>
                  <a:pt x="4248150" y="1910119"/>
                </a:lnTo>
                <a:lnTo>
                  <a:pt x="0" y="19101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79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904224" y="1683655"/>
            <a:ext cx="7583462" cy="4287616"/>
          </a:xfrm>
          <a:custGeom>
            <a:avLst/>
            <a:gdLst>
              <a:gd name="connsiteX0" fmla="*/ 0 w 7583462"/>
              <a:gd name="connsiteY0" fmla="*/ 0 h 4287616"/>
              <a:gd name="connsiteX1" fmla="*/ 7583462 w 7583462"/>
              <a:gd name="connsiteY1" fmla="*/ 0 h 4287616"/>
              <a:gd name="connsiteX2" fmla="*/ 7583462 w 7583462"/>
              <a:gd name="connsiteY2" fmla="*/ 4287616 h 4287616"/>
              <a:gd name="connsiteX3" fmla="*/ 0 w 7583462"/>
              <a:gd name="connsiteY3" fmla="*/ 4287616 h 428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3462" h="4287616">
                <a:moveTo>
                  <a:pt x="0" y="0"/>
                </a:moveTo>
                <a:lnTo>
                  <a:pt x="7583462" y="0"/>
                </a:lnTo>
                <a:lnTo>
                  <a:pt x="7583462" y="4287616"/>
                </a:lnTo>
                <a:lnTo>
                  <a:pt x="0" y="4287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8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432175" y="1"/>
            <a:ext cx="8759827" cy="7893048"/>
          </a:xfrm>
          <a:custGeom>
            <a:avLst/>
            <a:gdLst>
              <a:gd name="connsiteX0" fmla="*/ 7838282 w 8759827"/>
              <a:gd name="connsiteY0" fmla="*/ 3101973 h 7893048"/>
              <a:gd name="connsiteX1" fmla="*/ 8759827 w 8759827"/>
              <a:gd name="connsiteY1" fmla="*/ 4025048 h 7893048"/>
              <a:gd name="connsiteX2" fmla="*/ 8759827 w 8759827"/>
              <a:gd name="connsiteY2" fmla="*/ 6969974 h 7893048"/>
              <a:gd name="connsiteX3" fmla="*/ 7838282 w 8759827"/>
              <a:gd name="connsiteY3" fmla="*/ 7893048 h 7893048"/>
              <a:gd name="connsiteX4" fmla="*/ 5446713 w 8759827"/>
              <a:gd name="connsiteY4" fmla="*/ 5497511 h 7893048"/>
              <a:gd name="connsiteX5" fmla="*/ 5087145 w 8759827"/>
              <a:gd name="connsiteY5" fmla="*/ 352424 h 7893048"/>
              <a:gd name="connsiteX6" fmla="*/ 7478714 w 8759827"/>
              <a:gd name="connsiteY6" fmla="*/ 2747962 h 7893048"/>
              <a:gd name="connsiteX7" fmla="*/ 5087145 w 8759827"/>
              <a:gd name="connsiteY7" fmla="*/ 5143499 h 7893048"/>
              <a:gd name="connsiteX8" fmla="*/ 2695578 w 8759827"/>
              <a:gd name="connsiteY8" fmla="*/ 2747962 h 7893048"/>
              <a:gd name="connsiteX9" fmla="*/ 5459391 w 8759827"/>
              <a:gd name="connsiteY9" fmla="*/ 0 h 7893048"/>
              <a:gd name="connsiteX10" fmla="*/ 8759827 w 8759827"/>
              <a:gd name="connsiteY10" fmla="*/ 0 h 7893048"/>
              <a:gd name="connsiteX11" fmla="*/ 8759827 w 8759827"/>
              <a:gd name="connsiteY11" fmla="*/ 1485162 h 7893048"/>
              <a:gd name="connsiteX12" fmla="*/ 7838282 w 8759827"/>
              <a:gd name="connsiteY12" fmla="*/ 2408236 h 7893048"/>
              <a:gd name="connsiteX13" fmla="*/ 5446713 w 8759827"/>
              <a:gd name="connsiteY13" fmla="*/ 12699 h 7893048"/>
              <a:gd name="connsiteX14" fmla="*/ 12678 w 8759827"/>
              <a:gd name="connsiteY14" fmla="*/ 0 h 7893048"/>
              <a:gd name="connsiteX15" fmla="*/ 4770461 w 8759827"/>
              <a:gd name="connsiteY15" fmla="*/ 0 h 7893048"/>
              <a:gd name="connsiteX16" fmla="*/ 4783139 w 8759827"/>
              <a:gd name="connsiteY16" fmla="*/ 12699 h 7893048"/>
              <a:gd name="connsiteX17" fmla="*/ 2391571 w 8759827"/>
              <a:gd name="connsiteY17" fmla="*/ 2408236 h 7893048"/>
              <a:gd name="connsiteX18" fmla="*/ 0 w 8759827"/>
              <a:gd name="connsiteY18" fmla="*/ 12699 h 789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759827" h="7893048">
                <a:moveTo>
                  <a:pt x="7838282" y="3101973"/>
                </a:moveTo>
                <a:lnTo>
                  <a:pt x="8759827" y="4025048"/>
                </a:lnTo>
                <a:lnTo>
                  <a:pt x="8759827" y="6969974"/>
                </a:lnTo>
                <a:lnTo>
                  <a:pt x="7838282" y="7893048"/>
                </a:lnTo>
                <a:lnTo>
                  <a:pt x="5446713" y="5497511"/>
                </a:lnTo>
                <a:close/>
                <a:moveTo>
                  <a:pt x="5087145" y="352424"/>
                </a:moveTo>
                <a:lnTo>
                  <a:pt x="7478714" y="2747962"/>
                </a:lnTo>
                <a:lnTo>
                  <a:pt x="5087145" y="5143499"/>
                </a:lnTo>
                <a:lnTo>
                  <a:pt x="2695578" y="2747962"/>
                </a:lnTo>
                <a:close/>
                <a:moveTo>
                  <a:pt x="5459391" y="0"/>
                </a:moveTo>
                <a:lnTo>
                  <a:pt x="8759827" y="0"/>
                </a:lnTo>
                <a:lnTo>
                  <a:pt x="8759827" y="1485162"/>
                </a:lnTo>
                <a:lnTo>
                  <a:pt x="7838282" y="2408236"/>
                </a:lnTo>
                <a:lnTo>
                  <a:pt x="5446713" y="12699"/>
                </a:lnTo>
                <a:close/>
                <a:moveTo>
                  <a:pt x="12678" y="0"/>
                </a:moveTo>
                <a:lnTo>
                  <a:pt x="4770461" y="0"/>
                </a:lnTo>
                <a:lnTo>
                  <a:pt x="4783139" y="12699"/>
                </a:lnTo>
                <a:lnTo>
                  <a:pt x="2391571" y="2408236"/>
                </a:lnTo>
                <a:lnTo>
                  <a:pt x="0" y="1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7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5" y="2130429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2342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3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7" r:id="rId4"/>
    <p:sldLayoutId id="2147483666" r:id="rId5"/>
    <p:sldLayoutId id="2147483665" r:id="rId6"/>
    <p:sldLayoutId id="2147483664" r:id="rId7"/>
    <p:sldLayoutId id="2147483663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25266" y="2580492"/>
            <a:ext cx="5835312" cy="14157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IoT Smart Fridge </a:t>
            </a:r>
          </a:p>
          <a:p>
            <a:pPr lvl="0"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微软雅黑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1C739055-7C79-4432-9F8B-19CDE2F7EB18}"/>
              </a:ext>
            </a:extLst>
          </p:cNvPr>
          <p:cNvSpPr/>
          <p:nvPr/>
        </p:nvSpPr>
        <p:spPr>
          <a:xfrm>
            <a:off x="4504061" y="4693236"/>
            <a:ext cx="3793974" cy="394270"/>
          </a:xfrm>
          <a:prstGeom prst="rect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Team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en-US" altLang="zh-CN" dirty="0">
                <a:solidFill>
                  <a:prstClr val="white"/>
                </a:solidFill>
              </a:rPr>
              <a:t> </a:t>
            </a:r>
            <a:r>
              <a:rPr lang="en-US" altLang="zh-CN" dirty="0" err="1">
                <a:solidFill>
                  <a:prstClr val="white"/>
                </a:solidFill>
              </a:rPr>
              <a:t>YesYepYeah</a:t>
            </a:r>
            <a:r>
              <a:rPr lang="en-US" altLang="zh-CN" dirty="0">
                <a:solidFill>
                  <a:prstClr val="white"/>
                </a:solidFill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</a:t>
            </a:r>
            <a:r>
              <a:rPr lang="zh-CN" altLang="en-US" dirty="0">
                <a:solidFill>
                  <a:prstClr val="white"/>
                </a:solidFill>
              </a:rPr>
              <a:t>对对对队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A670D0D-87BE-4363-906B-D50C2DA0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02" y="0"/>
            <a:ext cx="3436497" cy="1279547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0C3EA4FC-3BFE-4642-BAF5-F678943D7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578" y="2211357"/>
            <a:ext cx="1788950" cy="14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5055494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136513" y="635003"/>
            <a:ext cx="5055487" cy="26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55494" y="345292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Major Function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9669E0-DC4B-4F7F-BC68-99093B4CB392}"/>
              </a:ext>
            </a:extLst>
          </p:cNvPr>
          <p:cNvSpPr/>
          <p:nvPr/>
        </p:nvSpPr>
        <p:spPr>
          <a:xfrm>
            <a:off x="809671" y="1606352"/>
            <a:ext cx="576757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92D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Fresh Remind: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Users can set their own eating time when they want to remind themselves.</a:t>
            </a:r>
          </a:p>
          <a:p>
            <a:endParaRPr lang="zh-CN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2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Replenishment: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We can use the API of the SHOPPING APP, to complete the replenishment operation. </a:t>
            </a:r>
          </a:p>
          <a:p>
            <a:endParaRPr lang="en-US" altLang="zh-CN" sz="20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2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Voice Service: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We maintain a voice assistant to interact with the user and do some confirmation and inquiry.</a:t>
            </a:r>
          </a:p>
          <a:p>
            <a:endParaRPr lang="en-US" altLang="zh-CN" sz="2200" dirty="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任意多边形 39">
            <a:extLst>
              <a:ext uri="{FF2B5EF4-FFF2-40B4-BE49-F238E27FC236}">
                <a16:creationId xmlns:a16="http://schemas.microsoft.com/office/drawing/2014/main" id="{75B5D58E-902B-440F-99D5-AC7E2E2CA76C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image2.jpeg">
            <a:extLst>
              <a:ext uri="{FF2B5EF4-FFF2-40B4-BE49-F238E27FC236}">
                <a16:creationId xmlns:a16="http://schemas.microsoft.com/office/drawing/2014/main" id="{81B784F8-82F5-4DAC-B454-85B09A7A7C3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6513" y="1168361"/>
            <a:ext cx="2749685" cy="5134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597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5055494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136513" y="635003"/>
            <a:ext cx="5055487" cy="26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55494" y="345292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Major Function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任意多边形 39">
            <a:extLst>
              <a:ext uri="{FF2B5EF4-FFF2-40B4-BE49-F238E27FC236}">
                <a16:creationId xmlns:a16="http://schemas.microsoft.com/office/drawing/2014/main" id="{75B5D58E-902B-440F-99D5-AC7E2E2CA76C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DA3813-C8F2-46E3-AC82-B8E0835A8138}"/>
              </a:ext>
            </a:extLst>
          </p:cNvPr>
          <p:cNvSpPr/>
          <p:nvPr/>
        </p:nvSpPr>
        <p:spPr>
          <a:xfrm>
            <a:off x="715346" y="2167116"/>
            <a:ext cx="6096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Putting in: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While putting in, the fridge will use YOLO to detect what we are interested in and crop it. Then we use APIs to know what we already have, and have a multivariate information of the product.</a:t>
            </a: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2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Taking out: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While taking out, we also use YOLO to crop what we are interested in. Then we use 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ReID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technique to match the OUT item in the database of IN items.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8BDA730-306D-4BB5-B693-604355996C38}"/>
              </a:ext>
            </a:extLst>
          </p:cNvPr>
          <p:cNvGrpSpPr/>
          <p:nvPr/>
        </p:nvGrpSpPr>
        <p:grpSpPr>
          <a:xfrm>
            <a:off x="7444939" y="1282813"/>
            <a:ext cx="2370821" cy="4940184"/>
            <a:chOff x="7456291" y="1266417"/>
            <a:chExt cx="2370821" cy="49401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A895C5C-B804-4DCD-8DE7-BEEA8E66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291" y="1266417"/>
              <a:ext cx="2370821" cy="4940184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AD1F128-59CA-41F0-9F51-C47B164F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391" y="1937364"/>
              <a:ext cx="2169350" cy="34614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3856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598924" y="2605892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Thanks!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17974" y="3299133"/>
            <a:ext cx="510272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The user can demonstrate on a projector or computer, or print the presentation and make it into a film to be used in a wider field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形 10">
            <a:extLst>
              <a:ext uri="{FF2B5EF4-FFF2-40B4-BE49-F238E27FC236}">
                <a16:creationId xmlns:a16="http://schemas.microsoft.com/office/drawing/2014/main" id="{2B131A52-1DA1-4D4F-A3D5-0729EC8D9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6676" y="2351204"/>
            <a:ext cx="1997818" cy="15942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ECF9E8-2233-4ED5-BF8D-5AD9BF86F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502" y="0"/>
            <a:ext cx="3436497" cy="12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155950" y="0"/>
            <a:ext cx="5880100" cy="2400738"/>
            <a:chOff x="3155950" y="0"/>
            <a:chExt cx="5880100" cy="2400738"/>
          </a:xfrm>
        </p:grpSpPr>
        <p:sp>
          <p:nvSpPr>
            <p:cNvPr id="2" name="等腰三角形 1"/>
            <p:cNvSpPr/>
            <p:nvPr/>
          </p:nvSpPr>
          <p:spPr>
            <a:xfrm flipV="1">
              <a:off x="3155950" y="0"/>
              <a:ext cx="5880100" cy="240073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647525" y="538769"/>
              <a:ext cx="28969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CONTENTS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flipH="1">
            <a:off x="8709200" y="390818"/>
            <a:ext cx="1303474" cy="10810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" y="5629275"/>
            <a:ext cx="1481567" cy="12287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7E0EC7-BF0E-4E4B-9417-FAEE489BA434}"/>
              </a:ext>
            </a:extLst>
          </p:cNvPr>
          <p:cNvGrpSpPr/>
          <p:nvPr/>
        </p:nvGrpSpPr>
        <p:grpSpPr>
          <a:xfrm>
            <a:off x="1249904" y="3098782"/>
            <a:ext cx="2058577" cy="2613604"/>
            <a:chOff x="1453562" y="3098800"/>
            <a:chExt cx="2058577" cy="2613604"/>
          </a:xfrm>
        </p:grpSpPr>
        <p:sp>
          <p:nvSpPr>
            <p:cNvPr id="21" name="等腰三角形 20"/>
            <p:cNvSpPr/>
            <p:nvPr/>
          </p:nvSpPr>
          <p:spPr>
            <a:xfrm flipV="1">
              <a:off x="2354534" y="3098800"/>
              <a:ext cx="256632" cy="10477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898649" y="3362325"/>
              <a:ext cx="1168402" cy="11684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9"/>
            <p:cNvSpPr/>
            <p:nvPr/>
          </p:nvSpPr>
          <p:spPr>
            <a:xfrm>
              <a:off x="2232024" y="3696030"/>
              <a:ext cx="501652" cy="500993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53562" y="4573631"/>
              <a:ext cx="205857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PART 01</a:t>
              </a:r>
            </a:p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Market Survey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72E0B5C-B67C-405C-97CB-B56EAA911F8E}"/>
              </a:ext>
            </a:extLst>
          </p:cNvPr>
          <p:cNvGrpSpPr/>
          <p:nvPr/>
        </p:nvGrpSpPr>
        <p:grpSpPr>
          <a:xfrm>
            <a:off x="4799319" y="3203560"/>
            <a:ext cx="2486579" cy="2552049"/>
            <a:chOff x="3648328" y="3098800"/>
            <a:chExt cx="2486579" cy="2552049"/>
          </a:xfrm>
        </p:grpSpPr>
        <p:sp>
          <p:nvSpPr>
            <p:cNvPr id="6" name="椭圆 5"/>
            <p:cNvSpPr/>
            <p:nvPr/>
          </p:nvSpPr>
          <p:spPr>
            <a:xfrm>
              <a:off x="4307416" y="3362325"/>
              <a:ext cx="1168402" cy="1168402"/>
            </a:xfrm>
            <a:prstGeom prst="ellipse">
              <a:avLst/>
            </a:prstGeom>
            <a:solidFill>
              <a:srgbClr val="4C4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10"/>
            <p:cNvSpPr/>
            <p:nvPr/>
          </p:nvSpPr>
          <p:spPr>
            <a:xfrm>
              <a:off x="4640791" y="3696079"/>
              <a:ext cx="501652" cy="50089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4763301" y="3098800"/>
              <a:ext cx="256632" cy="10477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48328" y="4573631"/>
              <a:ext cx="248657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PART 02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Specific Techniques 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9FDDE2E-23B4-4AAA-8165-66BC90FF6BFE}"/>
              </a:ext>
            </a:extLst>
          </p:cNvPr>
          <p:cNvGrpSpPr/>
          <p:nvPr/>
        </p:nvGrpSpPr>
        <p:grpSpPr>
          <a:xfrm>
            <a:off x="8776735" y="3181238"/>
            <a:ext cx="1843774" cy="2552049"/>
            <a:chOff x="6378497" y="3098800"/>
            <a:chExt cx="1843774" cy="2552049"/>
          </a:xfrm>
        </p:grpSpPr>
        <p:sp>
          <p:nvSpPr>
            <p:cNvPr id="7" name="椭圆 6"/>
            <p:cNvSpPr/>
            <p:nvPr/>
          </p:nvSpPr>
          <p:spPr>
            <a:xfrm>
              <a:off x="6716183" y="3429000"/>
              <a:ext cx="1168402" cy="116840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11"/>
            <p:cNvSpPr/>
            <p:nvPr/>
          </p:nvSpPr>
          <p:spPr>
            <a:xfrm>
              <a:off x="7049558" y="3696084"/>
              <a:ext cx="501652" cy="500883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535" h="606604">
                  <a:moveTo>
                    <a:pt x="394900" y="353768"/>
                  </a:moveTo>
                  <a:cubicBezTo>
                    <a:pt x="400507" y="353768"/>
                    <a:pt x="405045" y="358301"/>
                    <a:pt x="405045" y="363900"/>
                  </a:cubicBezTo>
                  <a:lnTo>
                    <a:pt x="405045" y="515616"/>
                  </a:lnTo>
                  <a:cubicBezTo>
                    <a:pt x="405045" y="543435"/>
                    <a:pt x="382353" y="566099"/>
                    <a:pt x="354410" y="566099"/>
                  </a:cubicBezTo>
                  <a:lnTo>
                    <a:pt x="212649" y="566099"/>
                  </a:lnTo>
                  <a:cubicBezTo>
                    <a:pt x="207131" y="566099"/>
                    <a:pt x="202593" y="561566"/>
                    <a:pt x="202593" y="556056"/>
                  </a:cubicBezTo>
                  <a:cubicBezTo>
                    <a:pt x="202593" y="550457"/>
                    <a:pt x="207131" y="545924"/>
                    <a:pt x="212649" y="545924"/>
                  </a:cubicBezTo>
                  <a:lnTo>
                    <a:pt x="354410" y="545924"/>
                  </a:lnTo>
                  <a:cubicBezTo>
                    <a:pt x="371140" y="545924"/>
                    <a:pt x="384845" y="532325"/>
                    <a:pt x="384845" y="515616"/>
                  </a:cubicBezTo>
                  <a:lnTo>
                    <a:pt x="384845" y="363900"/>
                  </a:lnTo>
                  <a:cubicBezTo>
                    <a:pt x="384845" y="358301"/>
                    <a:pt x="389294" y="353768"/>
                    <a:pt x="394900" y="353768"/>
                  </a:cubicBezTo>
                  <a:close/>
                  <a:moveTo>
                    <a:pt x="131640" y="262739"/>
                  </a:moveTo>
                  <a:cubicBezTo>
                    <a:pt x="137236" y="262739"/>
                    <a:pt x="141766" y="267271"/>
                    <a:pt x="141766" y="272870"/>
                  </a:cubicBezTo>
                  <a:lnTo>
                    <a:pt x="141766" y="333565"/>
                  </a:lnTo>
                  <a:cubicBezTo>
                    <a:pt x="141766" y="339075"/>
                    <a:pt x="137236" y="343607"/>
                    <a:pt x="131640" y="343607"/>
                  </a:cubicBezTo>
                  <a:cubicBezTo>
                    <a:pt x="126044" y="343607"/>
                    <a:pt x="121514" y="339075"/>
                    <a:pt x="121514" y="333565"/>
                  </a:cubicBezTo>
                  <a:lnTo>
                    <a:pt x="121514" y="272870"/>
                  </a:lnTo>
                  <a:cubicBezTo>
                    <a:pt x="121514" y="267271"/>
                    <a:pt x="126044" y="262739"/>
                    <a:pt x="131640" y="262739"/>
                  </a:cubicBezTo>
                  <a:close/>
                  <a:moveTo>
                    <a:pt x="489057" y="194973"/>
                  </a:moveTo>
                  <a:cubicBezTo>
                    <a:pt x="492973" y="190974"/>
                    <a:pt x="499381" y="190974"/>
                    <a:pt x="503386" y="194973"/>
                  </a:cubicBezTo>
                  <a:lnTo>
                    <a:pt x="604576" y="296095"/>
                  </a:lnTo>
                  <a:cubicBezTo>
                    <a:pt x="605555" y="296983"/>
                    <a:pt x="606267" y="298138"/>
                    <a:pt x="606801" y="299383"/>
                  </a:cubicBezTo>
                  <a:cubicBezTo>
                    <a:pt x="607780" y="301871"/>
                    <a:pt x="607780" y="304625"/>
                    <a:pt x="606801" y="307113"/>
                  </a:cubicBezTo>
                  <a:cubicBezTo>
                    <a:pt x="606267" y="308357"/>
                    <a:pt x="605555" y="309424"/>
                    <a:pt x="604576" y="310401"/>
                  </a:cubicBezTo>
                  <a:lnTo>
                    <a:pt x="503386" y="411434"/>
                  </a:lnTo>
                  <a:cubicBezTo>
                    <a:pt x="501339" y="413478"/>
                    <a:pt x="498758" y="414455"/>
                    <a:pt x="496177" y="414455"/>
                  </a:cubicBezTo>
                  <a:cubicBezTo>
                    <a:pt x="493596" y="414455"/>
                    <a:pt x="491015" y="413478"/>
                    <a:pt x="489057" y="411434"/>
                  </a:cubicBezTo>
                  <a:cubicBezTo>
                    <a:pt x="485052" y="407524"/>
                    <a:pt x="485052" y="401126"/>
                    <a:pt x="489057" y="397217"/>
                  </a:cubicBezTo>
                  <a:lnTo>
                    <a:pt x="572982" y="313333"/>
                  </a:lnTo>
                  <a:lnTo>
                    <a:pt x="232921" y="313333"/>
                  </a:lnTo>
                  <a:cubicBezTo>
                    <a:pt x="227314" y="313333"/>
                    <a:pt x="222775" y="308802"/>
                    <a:pt x="222775" y="303203"/>
                  </a:cubicBezTo>
                  <a:cubicBezTo>
                    <a:pt x="222775" y="297605"/>
                    <a:pt x="227314" y="293074"/>
                    <a:pt x="232921" y="293074"/>
                  </a:cubicBezTo>
                  <a:lnTo>
                    <a:pt x="572982" y="293074"/>
                  </a:lnTo>
                  <a:lnTo>
                    <a:pt x="489057" y="209279"/>
                  </a:lnTo>
                  <a:cubicBezTo>
                    <a:pt x="485052" y="205281"/>
                    <a:pt x="485052" y="198883"/>
                    <a:pt x="489057" y="194973"/>
                  </a:cubicBezTo>
                  <a:close/>
                  <a:moveTo>
                    <a:pt x="211398" y="40317"/>
                  </a:moveTo>
                  <a:lnTo>
                    <a:pt x="354409" y="40317"/>
                  </a:lnTo>
                  <a:cubicBezTo>
                    <a:pt x="382353" y="40317"/>
                    <a:pt x="405046" y="62981"/>
                    <a:pt x="405046" y="90889"/>
                  </a:cubicBezTo>
                  <a:lnTo>
                    <a:pt x="405046" y="242605"/>
                  </a:lnTo>
                  <a:cubicBezTo>
                    <a:pt x="405046" y="248115"/>
                    <a:pt x="400508" y="252648"/>
                    <a:pt x="394901" y="252648"/>
                  </a:cubicBezTo>
                  <a:cubicBezTo>
                    <a:pt x="389295" y="252648"/>
                    <a:pt x="384845" y="248115"/>
                    <a:pt x="384845" y="242605"/>
                  </a:cubicBezTo>
                  <a:lnTo>
                    <a:pt x="384845" y="90889"/>
                  </a:lnTo>
                  <a:cubicBezTo>
                    <a:pt x="384845" y="74180"/>
                    <a:pt x="371140" y="60581"/>
                    <a:pt x="354409" y="60581"/>
                  </a:cubicBezTo>
                  <a:lnTo>
                    <a:pt x="211398" y="60581"/>
                  </a:lnTo>
                  <a:cubicBezTo>
                    <a:pt x="205791" y="60581"/>
                    <a:pt x="201253" y="56048"/>
                    <a:pt x="201253" y="50449"/>
                  </a:cubicBezTo>
                  <a:cubicBezTo>
                    <a:pt x="201253" y="44850"/>
                    <a:pt x="205791" y="40317"/>
                    <a:pt x="211398" y="40317"/>
                  </a:cubicBezTo>
                  <a:close/>
                  <a:moveTo>
                    <a:pt x="147115" y="20146"/>
                  </a:moveTo>
                  <a:cubicBezTo>
                    <a:pt x="144890" y="20146"/>
                    <a:pt x="142576" y="20590"/>
                    <a:pt x="140084" y="21568"/>
                  </a:cubicBezTo>
                  <a:lnTo>
                    <a:pt x="44232" y="59782"/>
                  </a:lnTo>
                  <a:cubicBezTo>
                    <a:pt x="24919" y="66981"/>
                    <a:pt x="20292" y="73024"/>
                    <a:pt x="20292" y="90887"/>
                  </a:cubicBezTo>
                  <a:lnTo>
                    <a:pt x="20292" y="515689"/>
                  </a:lnTo>
                  <a:cubicBezTo>
                    <a:pt x="20292" y="533464"/>
                    <a:pt x="24919" y="539596"/>
                    <a:pt x="44054" y="546616"/>
                  </a:cubicBezTo>
                  <a:lnTo>
                    <a:pt x="140262" y="585098"/>
                  </a:lnTo>
                  <a:cubicBezTo>
                    <a:pt x="142576" y="585897"/>
                    <a:pt x="144890" y="586431"/>
                    <a:pt x="147115" y="586431"/>
                  </a:cubicBezTo>
                  <a:cubicBezTo>
                    <a:pt x="156015" y="586431"/>
                    <a:pt x="161978" y="578254"/>
                    <a:pt x="161978" y="566257"/>
                  </a:cubicBezTo>
                  <a:lnTo>
                    <a:pt x="161978" y="40319"/>
                  </a:lnTo>
                  <a:cubicBezTo>
                    <a:pt x="161978" y="28233"/>
                    <a:pt x="156015" y="20146"/>
                    <a:pt x="147115" y="20146"/>
                  </a:cubicBezTo>
                  <a:close/>
                  <a:moveTo>
                    <a:pt x="151669" y="315"/>
                  </a:moveTo>
                  <a:cubicBezTo>
                    <a:pt x="169354" y="2727"/>
                    <a:pt x="182270" y="18724"/>
                    <a:pt x="182270" y="40319"/>
                  </a:cubicBezTo>
                  <a:lnTo>
                    <a:pt x="182270" y="566257"/>
                  </a:lnTo>
                  <a:cubicBezTo>
                    <a:pt x="182270" y="589630"/>
                    <a:pt x="167496" y="606604"/>
                    <a:pt x="147115" y="606604"/>
                  </a:cubicBezTo>
                  <a:cubicBezTo>
                    <a:pt x="142487" y="606604"/>
                    <a:pt x="137681" y="605716"/>
                    <a:pt x="132964" y="603938"/>
                  </a:cubicBezTo>
                  <a:lnTo>
                    <a:pt x="36756" y="565457"/>
                  </a:lnTo>
                  <a:cubicBezTo>
                    <a:pt x="10057" y="555592"/>
                    <a:pt x="0" y="542084"/>
                    <a:pt x="0" y="515689"/>
                  </a:cubicBezTo>
                  <a:lnTo>
                    <a:pt x="0" y="90887"/>
                  </a:lnTo>
                  <a:cubicBezTo>
                    <a:pt x="0" y="64492"/>
                    <a:pt x="10057" y="50895"/>
                    <a:pt x="37023" y="40942"/>
                  </a:cubicBezTo>
                  <a:lnTo>
                    <a:pt x="132697" y="2727"/>
                  </a:lnTo>
                  <a:cubicBezTo>
                    <a:pt x="139350" y="217"/>
                    <a:pt x="145774" y="-489"/>
                    <a:pt x="151669" y="3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7172068" y="3098800"/>
              <a:ext cx="256632" cy="104778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378497" y="4573631"/>
              <a:ext cx="18437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PART 03</a:t>
              </a:r>
            </a:p>
            <a:p>
              <a:pPr algn="ctr"/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Major Function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83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04254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PART 01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724116" y="3286369"/>
            <a:ext cx="252184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Market Survey</a:t>
            </a: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95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6" grpId="0"/>
      <p:bldP spid="37" grpId="0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5066714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125291" y="635001"/>
            <a:ext cx="5066709" cy="26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66714" y="345292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Market Survey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514599" y="875974"/>
            <a:ext cx="718820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7" name="任意多边形 39">
            <a:extLst>
              <a:ext uri="{FF2B5EF4-FFF2-40B4-BE49-F238E27FC236}">
                <a16:creationId xmlns:a16="http://schemas.microsoft.com/office/drawing/2014/main" id="{8060A1CC-6E30-43A2-A5C3-996DE84ED547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8DE44E-EE27-4AF2-90CF-90F1ED4624A8}"/>
              </a:ext>
            </a:extLst>
          </p:cNvPr>
          <p:cNvSpPr/>
          <p:nvPr/>
        </p:nvSpPr>
        <p:spPr>
          <a:xfrm>
            <a:off x="951563" y="1720840"/>
            <a:ext cx="58657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Concept Development and testing</a:t>
            </a:r>
          </a:p>
          <a:p>
            <a:endParaRPr lang="en-US" altLang="zh-CN" sz="2400" dirty="0">
              <a:solidFill>
                <a:srgbClr val="0072C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Marketing Strategy Development</a:t>
            </a:r>
          </a:p>
          <a:p>
            <a:endParaRPr lang="en-US" altLang="zh-CN" sz="2400" dirty="0">
              <a:solidFill>
                <a:srgbClr val="0072C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Business Analysis</a:t>
            </a:r>
          </a:p>
          <a:p>
            <a:endParaRPr lang="en-US" altLang="zh-CN" sz="2400" dirty="0">
              <a:solidFill>
                <a:srgbClr val="0072C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Product Development</a:t>
            </a:r>
          </a:p>
          <a:p>
            <a:endParaRPr lang="en-US" altLang="zh-CN" sz="2400" dirty="0">
              <a:solidFill>
                <a:srgbClr val="0072C6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Market Testing</a:t>
            </a:r>
          </a:p>
        </p:txBody>
      </p:sp>
      <p:pic>
        <p:nvPicPr>
          <p:cNvPr id="8" name="image3.jpeg">
            <a:extLst>
              <a:ext uri="{FF2B5EF4-FFF2-40B4-BE49-F238E27FC236}">
                <a16:creationId xmlns:a16="http://schemas.microsoft.com/office/drawing/2014/main" id="{B4064D60-7A4C-48E4-B4CB-BABAD439EB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0211" y="875974"/>
            <a:ext cx="4753864" cy="3710509"/>
          </a:xfrm>
          <a:prstGeom prst="rect">
            <a:avLst/>
          </a:prstGeom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71D64CBA-33DA-459C-98DE-9C09E30197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0640" y="4740630"/>
            <a:ext cx="4141717" cy="1989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670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04254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latin typeface="Agency FB" panose="020B0503020202020204" pitchFamily="34" charset="0"/>
              </a:rPr>
              <a:t>PART 01</a:t>
            </a:r>
            <a:endParaRPr lang="zh-CN" altLang="en-US" sz="6000" dirty="0">
              <a:latin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51228" y="3286369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Specific Techniques 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8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6" grpId="0"/>
      <p:bldP spid="37" grpId="0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4686002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506005" y="635000"/>
            <a:ext cx="4685995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86002" y="345292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Specific Techniques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14599" y="875974"/>
            <a:ext cx="718820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7" name="任意多边形 39">
            <a:extLst>
              <a:ext uri="{FF2B5EF4-FFF2-40B4-BE49-F238E27FC236}">
                <a16:creationId xmlns:a16="http://schemas.microsoft.com/office/drawing/2014/main" id="{8060A1CC-6E30-43A2-A5C3-996DE84ED547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8DE44E-EE27-4AF2-90CF-90F1ED4624A8}"/>
              </a:ext>
            </a:extLst>
          </p:cNvPr>
          <p:cNvSpPr/>
          <p:nvPr/>
        </p:nvSpPr>
        <p:spPr>
          <a:xfrm>
            <a:off x="1898098" y="1768659"/>
            <a:ext cx="854737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Computer Vision(CV):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Put in: object detection(YOLOv3)+Taobao image search API 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Take out: object detection(YOLOv3)+Image Retrieval(</a:t>
            </a:r>
            <a:r>
              <a:rPr lang="en-US" altLang="zh-CN" sz="2200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ReID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2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Users: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Mobile Phone APP</a:t>
            </a:r>
          </a:p>
          <a:p>
            <a:r>
              <a:rPr lang="en-US" altLang="zh-CN" sz="2200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Mysql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Database</a:t>
            </a: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Microsoft Azure: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Docker(YOLOv3, </a:t>
            </a:r>
            <a:r>
              <a:rPr lang="en-US" altLang="zh-CN" sz="2200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ReID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API)+ Database Service</a:t>
            </a:r>
          </a:p>
          <a:p>
            <a:endParaRPr lang="en-US" altLang="zh-CN" sz="2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9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4686002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506005" y="635000"/>
            <a:ext cx="4685995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86002" y="345292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Specific Techniques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14599" y="875974"/>
            <a:ext cx="718820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7" name="任意多边形 39">
            <a:extLst>
              <a:ext uri="{FF2B5EF4-FFF2-40B4-BE49-F238E27FC236}">
                <a16:creationId xmlns:a16="http://schemas.microsoft.com/office/drawing/2014/main" id="{8060A1CC-6E30-43A2-A5C3-996DE84ED547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8DE44E-EE27-4AF2-90CF-90F1ED4624A8}"/>
              </a:ext>
            </a:extLst>
          </p:cNvPr>
          <p:cNvSpPr/>
          <p:nvPr/>
        </p:nvSpPr>
        <p:spPr>
          <a:xfrm>
            <a:off x="864436" y="1805981"/>
            <a:ext cx="382156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Computer Vision(CV):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Put in: object detection(YOLOv3)+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Taobao image search API </a:t>
            </a: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Take out: object detection(YOLOv3)+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Image Retrieval(</a:t>
            </a:r>
            <a:r>
              <a:rPr lang="en-US" altLang="zh-CN" sz="2200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ReID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C6EC15-EE99-4A57-B3F3-AD6DC95C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002" y="1817405"/>
            <a:ext cx="1875876" cy="1404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FFBCC8-84D6-4A69-9EE2-FC0322735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512" y="1826218"/>
            <a:ext cx="1890580" cy="1415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A13440-0D1C-4AFB-B2CF-09F1F3EF6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216" y="1837230"/>
            <a:ext cx="1875876" cy="14048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A3F2C8-2A2E-4D37-8DEB-4B5916553B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430" y="1106005"/>
            <a:ext cx="2443494" cy="32444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FE0184-42CB-46C4-940B-9090BFF1C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793" y="4377353"/>
            <a:ext cx="1905835" cy="14272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528411-F304-43FA-B7DD-2C4AF46D6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512" y="4377353"/>
            <a:ext cx="1905835" cy="14272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8F34E6-F78E-45B3-A02A-F9B7773A7F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237" y="4361141"/>
            <a:ext cx="1905834" cy="14272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8B2025-60DF-43B3-8C45-A78D0EAC1B3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" y="621069"/>
            <a:ext cx="4359278" cy="3494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94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>
            <a:cxnSpLocks/>
            <a:endCxn id="26" idx="1"/>
          </p:cNvCxnSpPr>
          <p:nvPr/>
        </p:nvCxnSpPr>
        <p:spPr>
          <a:xfrm>
            <a:off x="0" y="635000"/>
            <a:ext cx="4686002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  <a:stCxn id="26" idx="3"/>
          </p:cNvCxnSpPr>
          <p:nvPr/>
        </p:nvCxnSpPr>
        <p:spPr>
          <a:xfrm flipV="1">
            <a:off x="7506005" y="635000"/>
            <a:ext cx="4685995" cy="26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86002" y="345292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Specific Techniques 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14599" y="875974"/>
            <a:ext cx="7188202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7" name="任意多边形 39">
            <a:extLst>
              <a:ext uri="{FF2B5EF4-FFF2-40B4-BE49-F238E27FC236}">
                <a16:creationId xmlns:a16="http://schemas.microsoft.com/office/drawing/2014/main" id="{8060A1CC-6E30-43A2-A5C3-996DE84ED547}"/>
              </a:ext>
            </a:extLst>
          </p:cNvPr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8DE44E-EE27-4AF2-90CF-90F1ED4624A8}"/>
              </a:ext>
            </a:extLst>
          </p:cNvPr>
          <p:cNvSpPr/>
          <p:nvPr/>
        </p:nvSpPr>
        <p:spPr>
          <a:xfrm>
            <a:off x="1080695" y="2875002"/>
            <a:ext cx="25246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72C6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Users:</a:t>
            </a:r>
          </a:p>
          <a:p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Mobile Phone APP</a:t>
            </a:r>
          </a:p>
          <a:p>
            <a:r>
              <a:rPr lang="en-US" altLang="zh-CN" sz="2200" dirty="0" err="1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Mysql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Database</a:t>
            </a:r>
          </a:p>
        </p:txBody>
      </p:sp>
      <p:pic>
        <p:nvPicPr>
          <p:cNvPr id="8" name="image2.jpeg">
            <a:extLst>
              <a:ext uri="{FF2B5EF4-FFF2-40B4-BE49-F238E27FC236}">
                <a16:creationId xmlns:a16="http://schemas.microsoft.com/office/drawing/2014/main" id="{4A9A5BE8-95AA-4A57-BB50-C63F8DC20C7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6170" y="1391267"/>
            <a:ext cx="2524612" cy="48260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6EFA5F7-C3B3-4688-9F2B-9FE7F5FF29D2}"/>
              </a:ext>
            </a:extLst>
          </p:cNvPr>
          <p:cNvGrpSpPr/>
          <p:nvPr/>
        </p:nvGrpSpPr>
        <p:grpSpPr>
          <a:xfrm>
            <a:off x="7174351" y="1277137"/>
            <a:ext cx="2370821" cy="4940184"/>
            <a:chOff x="7456291" y="1266417"/>
            <a:chExt cx="2370821" cy="49401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53A6329-B857-46A0-89BB-F4B42CA9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291" y="1266417"/>
              <a:ext cx="2370821" cy="4940184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01816DD-8E11-4205-B7EC-652E7D716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1391" y="1937364"/>
              <a:ext cx="2169350" cy="34614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370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18521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572700" y="2924887"/>
            <a:ext cx="255069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Major Function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59909" y="3731960"/>
            <a:ext cx="625803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The user can demonstrate on a projector or computer, or print the presentation and make it into a film to be used in a wider field</a:t>
            </a: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4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2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6" grpId="0"/>
      <p:bldP spid="37" grpId="0"/>
      <p:bldP spid="38" grpId="0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b9d39d7-4fa5-49af-b730-e344a79007b4"/>
</p:tagLst>
</file>

<file path=ppt/theme/theme1.xml><?xml version="1.0" encoding="utf-8"?>
<a:theme xmlns:a="http://schemas.openxmlformats.org/drawingml/2006/main" name="包图主题2">
  <a:themeElements>
    <a:clrScheme name="自定义 1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8CC5"/>
      </a:accent1>
      <a:accent2>
        <a:srgbClr val="4C4676"/>
      </a:accent2>
      <a:accent3>
        <a:srgbClr val="298CC5"/>
      </a:accent3>
      <a:accent4>
        <a:srgbClr val="4C4676"/>
      </a:accent4>
      <a:accent5>
        <a:srgbClr val="298CC5"/>
      </a:accent5>
      <a:accent6>
        <a:srgbClr val="4C4676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1748</TotalTime>
  <Words>458</Words>
  <Application>Microsoft Office PowerPoint</Application>
  <PresentationFormat>宽屏</PresentationFormat>
  <Paragraphs>80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黑体</vt:lpstr>
      <vt:lpstr>Agency FB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Yu Shaozuo</cp:lastModifiedBy>
  <cp:revision>123</cp:revision>
  <dcterms:created xsi:type="dcterms:W3CDTF">2017-08-08T02:58:07Z</dcterms:created>
  <dcterms:modified xsi:type="dcterms:W3CDTF">2019-11-24T04:29:37Z</dcterms:modified>
</cp:coreProperties>
</file>